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4" d="100"/>
          <a:sy n="74" d="100"/>
        </p:scale>
        <p:origin x="352" y="-1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13F88-67C3-4655-B306-2C70418867DC}" type="datetimeFigureOut">
              <a:rPr lang="en-GB" smtClean="0"/>
              <a:t>13/06/2021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03458-C372-4878-BC3C-3BA6F0A9A6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5243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13F88-67C3-4655-B306-2C70418867DC}" type="datetimeFigureOut">
              <a:rPr lang="en-GB" smtClean="0"/>
              <a:t>13/06/2021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03458-C372-4878-BC3C-3BA6F0A9A6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6602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13F88-67C3-4655-B306-2C70418867DC}" type="datetimeFigureOut">
              <a:rPr lang="en-GB" smtClean="0"/>
              <a:t>13/06/2021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03458-C372-4878-BC3C-3BA6F0A9A6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7308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13F88-67C3-4655-B306-2C70418867DC}" type="datetimeFigureOut">
              <a:rPr lang="en-GB" smtClean="0"/>
              <a:t>13/06/2021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03458-C372-4878-BC3C-3BA6F0A9A6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8466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13F88-67C3-4655-B306-2C70418867DC}" type="datetimeFigureOut">
              <a:rPr lang="en-GB" smtClean="0"/>
              <a:t>13/06/2021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03458-C372-4878-BC3C-3BA6F0A9A6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539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13F88-67C3-4655-B306-2C70418867DC}" type="datetimeFigureOut">
              <a:rPr lang="en-GB" smtClean="0"/>
              <a:t>13/06/2021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03458-C372-4878-BC3C-3BA6F0A9A6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6185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13F88-67C3-4655-B306-2C70418867DC}" type="datetimeFigureOut">
              <a:rPr lang="en-GB" smtClean="0"/>
              <a:t>13/06/2021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03458-C372-4878-BC3C-3BA6F0A9A6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4184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13F88-67C3-4655-B306-2C70418867DC}" type="datetimeFigureOut">
              <a:rPr lang="en-GB" smtClean="0"/>
              <a:t>13/06/2021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03458-C372-4878-BC3C-3BA6F0A9A6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9483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13F88-67C3-4655-B306-2C70418867DC}" type="datetimeFigureOut">
              <a:rPr lang="en-GB" smtClean="0"/>
              <a:t>13/06/2021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03458-C372-4878-BC3C-3BA6F0A9A6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61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13F88-67C3-4655-B306-2C70418867DC}" type="datetimeFigureOut">
              <a:rPr lang="en-GB" smtClean="0"/>
              <a:t>13/06/2021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03458-C372-4878-BC3C-3BA6F0A9A6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1648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13F88-67C3-4655-B306-2C70418867DC}" type="datetimeFigureOut">
              <a:rPr lang="en-GB" smtClean="0"/>
              <a:t>13/06/2021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03458-C372-4878-BC3C-3BA6F0A9A6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3514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13F88-67C3-4655-B306-2C70418867DC}" type="datetimeFigureOut">
              <a:rPr lang="en-GB" smtClean="0"/>
              <a:t>13/06/2021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03458-C372-4878-BC3C-3BA6F0A9A6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6102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4626" y="1834184"/>
            <a:ext cx="9102748" cy="9233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GB" sz="5400" dirty="0"/>
              <a:t>Literacy Key Text </a:t>
            </a:r>
          </a:p>
        </p:txBody>
      </p:sp>
    </p:spTree>
    <p:extLst>
      <p:ext uri="{BB962C8B-B14F-4D97-AF65-F5344CB8AC3E}">
        <p14:creationId xmlns:p14="http://schemas.microsoft.com/office/powerpoint/2010/main" val="1034583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4043109"/>
              </p:ext>
            </p:extLst>
          </p:nvPr>
        </p:nvGraphicFramePr>
        <p:xfrm>
          <a:off x="203195" y="110836"/>
          <a:ext cx="11798304" cy="60036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5472">
                  <a:extLst>
                    <a:ext uri="{9D8B030D-6E8A-4147-A177-3AD203B41FA5}">
                      <a16:colId xmlns:a16="http://schemas.microsoft.com/office/drawing/2014/main" val="1934382123"/>
                    </a:ext>
                  </a:extLst>
                </a:gridCol>
                <a:gridCol w="1685472">
                  <a:extLst>
                    <a:ext uri="{9D8B030D-6E8A-4147-A177-3AD203B41FA5}">
                      <a16:colId xmlns:a16="http://schemas.microsoft.com/office/drawing/2014/main" val="3172247234"/>
                    </a:ext>
                  </a:extLst>
                </a:gridCol>
                <a:gridCol w="1685472">
                  <a:extLst>
                    <a:ext uri="{9D8B030D-6E8A-4147-A177-3AD203B41FA5}">
                      <a16:colId xmlns:a16="http://schemas.microsoft.com/office/drawing/2014/main" val="814112075"/>
                    </a:ext>
                  </a:extLst>
                </a:gridCol>
                <a:gridCol w="1685472">
                  <a:extLst>
                    <a:ext uri="{9D8B030D-6E8A-4147-A177-3AD203B41FA5}">
                      <a16:colId xmlns:a16="http://schemas.microsoft.com/office/drawing/2014/main" val="3662127169"/>
                    </a:ext>
                  </a:extLst>
                </a:gridCol>
                <a:gridCol w="1685472">
                  <a:extLst>
                    <a:ext uri="{9D8B030D-6E8A-4147-A177-3AD203B41FA5}">
                      <a16:colId xmlns:a16="http://schemas.microsoft.com/office/drawing/2014/main" val="1896809529"/>
                    </a:ext>
                  </a:extLst>
                </a:gridCol>
                <a:gridCol w="1685472">
                  <a:extLst>
                    <a:ext uri="{9D8B030D-6E8A-4147-A177-3AD203B41FA5}">
                      <a16:colId xmlns:a16="http://schemas.microsoft.com/office/drawing/2014/main" val="464461914"/>
                    </a:ext>
                  </a:extLst>
                </a:gridCol>
                <a:gridCol w="1685472">
                  <a:extLst>
                    <a:ext uri="{9D8B030D-6E8A-4147-A177-3AD203B41FA5}">
                      <a16:colId xmlns:a16="http://schemas.microsoft.com/office/drawing/2014/main" val="1170090837"/>
                    </a:ext>
                  </a:extLst>
                </a:gridCol>
              </a:tblGrid>
              <a:tr h="274996">
                <a:tc>
                  <a:txBody>
                    <a:bodyPr/>
                    <a:lstStyle/>
                    <a:p>
                      <a:r>
                        <a:rPr lang="en-GB" sz="1000" dirty="0"/>
                        <a:t>Year A</a:t>
                      </a:r>
                      <a:r>
                        <a:rPr lang="en-GB" sz="1000" baseline="0" dirty="0"/>
                        <a:t> 21-22, 23-24</a:t>
                      </a:r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Autumn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Autumn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Spring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Spring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Summer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Summer 2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8813067"/>
                  </a:ext>
                </a:extLst>
              </a:tr>
              <a:tr h="310147">
                <a:tc>
                  <a:txBody>
                    <a:bodyPr/>
                    <a:lstStyle/>
                    <a:p>
                      <a:r>
                        <a:rPr lang="en-GB" sz="800" dirty="0"/>
                        <a:t>EYFS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u="sng" dirty="0">
                          <a:effectLst/>
                          <a:latin typeface="Berlin Sans FB" panose="020E0602020502020306" pitchFamily="34" charset="0"/>
                        </a:rPr>
                        <a:t>We are all Welcome</a:t>
                      </a:r>
                      <a:r>
                        <a:rPr lang="en-GB" sz="900" b="0" i="0" dirty="0"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All about families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Not like the others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The huge bag of worries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So much love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In my heart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Meesha makes a friend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Thank You Mr Panda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All the ways to be smart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Our Class is a Family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r>
                        <a:rPr lang="en-GB" sz="900" b="0" i="0" u="sng" dirty="0">
                          <a:effectLst/>
                          <a:latin typeface="Berlin Sans FB" panose="020E0602020502020306" pitchFamily="34" charset="0"/>
                        </a:rPr>
                        <a:t>Tree - Seasons Come and Seasons Go</a:t>
                      </a:r>
                      <a:r>
                        <a:rPr lang="en-GB" sz="900" b="0" i="0" dirty="0"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Autumn all Around 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Because of an Acorn 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Percy the Parkkeeper After the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 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Storm/ Rescue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Owl Babies 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Hoot Owl 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The Enormous Turnip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Pumpkin Soup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Keeping Safe ; Road Safety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l" rtl="0" fontAlgn="base"/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u="sng" dirty="0">
                          <a:effectLst/>
                          <a:latin typeface="Berlin Sans FB" panose="020E0602020502020306" pitchFamily="34" charset="0"/>
                        </a:rPr>
                        <a:t>Real Superheroes : Key Workers</a:t>
                      </a:r>
                      <a:r>
                        <a:rPr lang="en-GB" sz="900" b="0" i="0" dirty="0"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The Jolly Postman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Miss Dirt the </a:t>
                      </a:r>
                      <a:r>
                        <a:rPr lang="en-GB" sz="900" b="0" i="0" u="sng" dirty="0" err="1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Dubin</a:t>
                      </a:r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man's daughter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Miss Brick the builder’s baby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Emergency!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Flock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Moon 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Goodnight Moon</a:t>
                      </a:r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If Winter Comes – Tell it, I’m not here!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Percy the Parkkeeper- The Snowy Night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u="sng" dirty="0">
                          <a:effectLst/>
                          <a:latin typeface="Berlin Sans FB" panose="020E0602020502020306" pitchFamily="34" charset="0"/>
                        </a:rPr>
                        <a:t>In every house, on every street.</a:t>
                      </a:r>
                      <a:r>
                        <a:rPr lang="en-GB" sz="900" b="0" i="0" dirty="0"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The Detective Dog 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The Journey Home from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 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Grandads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 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Town Mouse, Country Mouse 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City Kid, Country Kid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adventurers and the city of secrets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Town is by the sea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The Growing Story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he truth about old people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Grandads Island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u="sng" dirty="0" err="1">
                          <a:effectLst/>
                          <a:latin typeface="Berlin Sans FB" panose="020E0602020502020306" pitchFamily="34" charset="0"/>
                        </a:rPr>
                        <a:t>Olivers</a:t>
                      </a:r>
                      <a:r>
                        <a:rPr lang="en-GB" sz="900" b="0" i="0" u="sng" dirty="0">
                          <a:effectLst/>
                          <a:latin typeface="Berlin Sans FB" panose="020E0602020502020306" pitchFamily="34" charset="0"/>
                        </a:rPr>
                        <a:t> Vegetables</a:t>
                      </a:r>
                      <a:r>
                        <a:rPr lang="en-GB" sz="900" b="0" i="0" dirty="0"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r>
                        <a:rPr lang="en-GB" sz="900" b="0" i="0" dirty="0" err="1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Olivers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 Milkshake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Super Potato : Veggies Assemble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Super Potato and Evil Pea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 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The Minibeast Bop. 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The Busy Body Book 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The Tooth Book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u="sng" dirty="0">
                          <a:effectLst/>
                          <a:latin typeface="Berlin Sans FB" panose="020E0602020502020306" pitchFamily="34" charset="0"/>
                        </a:rPr>
                        <a:t>A ticket around the world</a:t>
                      </a:r>
                      <a:r>
                        <a:rPr lang="en-GB" sz="900" b="0" i="0" dirty="0"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Welcome to our world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Coming to England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Near and Far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So, here we are</a:t>
                      </a:r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. </a:t>
                      </a:r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You Choose Your Dreams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 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 The Places You Will Go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3060855"/>
                  </a:ext>
                </a:extLst>
              </a:tr>
              <a:tr h="417094">
                <a:tc>
                  <a:txBody>
                    <a:bodyPr/>
                    <a:lstStyle/>
                    <a:p>
                      <a:r>
                        <a:rPr lang="en-GB" sz="800" dirty="0"/>
                        <a:t>Year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Where the Wild Things are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 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Cinderella 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The Paper Bag Princess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Poems?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How to Catch a Dragon??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The Tiger who came to Tea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 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Pumpkin Soup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 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The Giant Jam Sandwich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 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Avocado Baby 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 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Six Dinner Sid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 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900" b="0" i="0" u="sng" dirty="0" err="1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Mr</a:t>
                      </a:r>
                      <a:r>
                        <a:rPr lang="en-US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 Bump?</a:t>
                      </a:r>
                      <a:r>
                        <a:rPr lang="en-US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  </a:t>
                      </a:r>
                      <a:endParaRPr lang="en-US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US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The Jolly Postman  </a:t>
                      </a:r>
                      <a:endParaRPr lang="en-US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On the Way Home  </a:t>
                      </a:r>
                      <a:endParaRPr lang="en-GB" sz="900" b="0" i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u="sng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Brown Rabbit in the City</a:t>
                      </a:r>
                      <a:r>
                        <a:rPr lang="en-GB" sz="900" b="0" i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  </a:t>
                      </a:r>
                      <a:endParaRPr lang="en-GB" sz="900" b="0" i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u="sng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Noises Poems</a:t>
                      </a:r>
                      <a:r>
                        <a:rPr lang="en-GB" sz="900" b="0" i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  </a:t>
                      </a:r>
                      <a:endParaRPr lang="en-GB" sz="900" b="0" i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  </a:t>
                      </a:r>
                      <a:endParaRPr lang="en-GB" sz="900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The Bear who Stared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 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Edward the Emu?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 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Tracks of a Panda 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Rhino’s Horns 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Shark in the Dark 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 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The Snail and the Whale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Mama </a:t>
                      </a:r>
                      <a:r>
                        <a:rPr lang="en-GB" sz="900" b="0" i="0" u="sng" dirty="0" err="1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Panya’s</a:t>
                      </a:r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 Pancakes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The Lighthouse Keepers Lunch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4077237"/>
                  </a:ext>
                </a:extLst>
              </a:tr>
              <a:tr h="590384">
                <a:tc>
                  <a:txBody>
                    <a:bodyPr/>
                    <a:lstStyle/>
                    <a:p>
                      <a:r>
                        <a:rPr lang="en-GB" sz="800" dirty="0"/>
                        <a:t>Year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There’s no dragon in this story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​ George’s Marvellous Medicine 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Medieval castle 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The Owl who’s afraid of the dark </a:t>
                      </a:r>
                      <a:endParaRPr lang="en-GB" sz="900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The Giraffe, the Pelly and Me </a:t>
                      </a:r>
                      <a:endParaRPr lang="en-GB" sz="900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Flat Stanley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1788764"/>
                  </a:ext>
                </a:extLst>
              </a:tr>
              <a:tr h="566237">
                <a:tc>
                  <a:txBody>
                    <a:bodyPr/>
                    <a:lstStyle/>
                    <a:p>
                      <a:r>
                        <a:rPr lang="en-GB" sz="800" dirty="0"/>
                        <a:t>Year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Stone age tales Terry Deary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l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Fantastically great women who changed the world  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Operation gadget man by Malorie Blackman  </a:t>
                      </a:r>
                      <a:endParaRPr lang="en-US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1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All Herriot texts ( to compare 1 week each)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dirty="0" err="1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Cliffhanger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by Jaqueline Wilson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The Great </a:t>
                      </a:r>
                      <a:r>
                        <a:rPr lang="en-GB" sz="900" b="0" i="0" dirty="0" err="1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Chocoplot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l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Chris Callaghan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1945017"/>
                  </a:ext>
                </a:extLst>
              </a:tr>
              <a:tr h="367310">
                <a:tc>
                  <a:txBody>
                    <a:bodyPr/>
                    <a:lstStyle/>
                    <a:p>
                      <a:r>
                        <a:rPr lang="en-GB" sz="800" dirty="0"/>
                        <a:t>Year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The </a:t>
                      </a:r>
                      <a:r>
                        <a:rPr lang="en-GB" sz="900" b="0" i="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Abominables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 -Eva Ibbotson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​ 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The </a:t>
                      </a:r>
                      <a:r>
                        <a:rPr lang="en-GB" sz="900" b="0" i="0" dirty="0" err="1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Christmasaurus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–Tom Fletcher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The </a:t>
                      </a:r>
                      <a:r>
                        <a:rPr lang="en-GB" sz="900" b="0" i="0" dirty="0" err="1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Spiderwick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Chronicles.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1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Charlotte’s Web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The Nothing to see here Hotel by Steven Butler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Kensuke’s Kingdom – Michael Morpurgo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l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5355489"/>
                  </a:ext>
                </a:extLst>
              </a:tr>
              <a:tr h="386807">
                <a:tc>
                  <a:txBody>
                    <a:bodyPr/>
                    <a:lstStyle/>
                    <a:p>
                      <a:r>
                        <a:rPr lang="en-GB" sz="800" dirty="0"/>
                        <a:t>Year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How to Train Your Dragon bk 1 – Cressida Cowell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Journey to Jo Burg -  Beverly Naidoo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Clockwork - Phillip Pullman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Street Child – </a:t>
                      </a:r>
                      <a:r>
                        <a:rPr lang="en-GB" sz="900" b="0" i="0" dirty="0" err="1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Berlie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 Doherty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1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Skellig – David Almond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Turbulent Term of Tyke Tyler – Gene Kemp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0430897"/>
                  </a:ext>
                </a:extLst>
              </a:tr>
              <a:tr h="524042">
                <a:tc>
                  <a:txBody>
                    <a:bodyPr/>
                    <a:lstStyle/>
                    <a:p>
                      <a:r>
                        <a:rPr lang="en-GB" sz="800" dirty="0"/>
                        <a:t>Year 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Holes-Louis Sachar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r>
                        <a:rPr lang="en-GB" sz="900" b="1" i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Harry Potter and the Philosopher's Stone-JK Rowling</a:t>
                      </a:r>
                      <a:r>
                        <a:rPr lang="en-GB" sz="900" b="0" i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900" b="0" i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A Girl of Ink and Stars- Kiran Millwood Hargrave </a:t>
                      </a:r>
                      <a:endParaRPr lang="en-GB" sz="900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900" b="0" i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NOWHERE EMPORIUM </a:t>
                      </a:r>
                      <a:endParaRPr lang="en-US" sz="900" b="0" i="0">
                        <a:effectLst/>
                      </a:endParaRPr>
                    </a:p>
                    <a:p>
                      <a:pPr algn="ctr" rtl="0" fontAlgn="base"/>
                      <a:r>
                        <a:rPr lang="en-US" sz="900" b="0" i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Ross MacKenzie </a:t>
                      </a:r>
                      <a:endParaRPr lang="en-US" sz="900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1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The Boy in the Stripped Pyjamas - John Boyne</a:t>
                      </a:r>
                      <a:r>
                        <a:rPr lang="en-GB" sz="900" b="0" i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Skellig-David Almond 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20255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3226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1540854"/>
              </p:ext>
            </p:extLst>
          </p:nvPr>
        </p:nvGraphicFramePr>
        <p:xfrm>
          <a:off x="203195" y="110836"/>
          <a:ext cx="11798301" cy="553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0113">
                  <a:extLst>
                    <a:ext uri="{9D8B030D-6E8A-4147-A177-3AD203B41FA5}">
                      <a16:colId xmlns:a16="http://schemas.microsoft.com/office/drawing/2014/main" val="1934382123"/>
                    </a:ext>
                  </a:extLst>
                </a:gridCol>
                <a:gridCol w="1810327">
                  <a:extLst>
                    <a:ext uri="{9D8B030D-6E8A-4147-A177-3AD203B41FA5}">
                      <a16:colId xmlns:a16="http://schemas.microsoft.com/office/drawing/2014/main" val="3172247234"/>
                    </a:ext>
                  </a:extLst>
                </a:gridCol>
                <a:gridCol w="1651829">
                  <a:extLst>
                    <a:ext uri="{9D8B030D-6E8A-4147-A177-3AD203B41FA5}">
                      <a16:colId xmlns:a16="http://schemas.microsoft.com/office/drawing/2014/main" val="814112075"/>
                    </a:ext>
                  </a:extLst>
                </a:gridCol>
                <a:gridCol w="1829617">
                  <a:extLst>
                    <a:ext uri="{9D8B030D-6E8A-4147-A177-3AD203B41FA5}">
                      <a16:colId xmlns:a16="http://schemas.microsoft.com/office/drawing/2014/main" val="3662127169"/>
                    </a:ext>
                  </a:extLst>
                </a:gridCol>
                <a:gridCol w="1685471">
                  <a:extLst>
                    <a:ext uri="{9D8B030D-6E8A-4147-A177-3AD203B41FA5}">
                      <a16:colId xmlns:a16="http://schemas.microsoft.com/office/drawing/2014/main" val="1896809529"/>
                    </a:ext>
                  </a:extLst>
                </a:gridCol>
                <a:gridCol w="1871579">
                  <a:extLst>
                    <a:ext uri="{9D8B030D-6E8A-4147-A177-3AD203B41FA5}">
                      <a16:colId xmlns:a16="http://schemas.microsoft.com/office/drawing/2014/main" val="464461914"/>
                    </a:ext>
                  </a:extLst>
                </a:gridCol>
                <a:gridCol w="1499365">
                  <a:extLst>
                    <a:ext uri="{9D8B030D-6E8A-4147-A177-3AD203B41FA5}">
                      <a16:colId xmlns:a16="http://schemas.microsoft.com/office/drawing/2014/main" val="117009083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900" dirty="0"/>
                        <a:t>Year B</a:t>
                      </a:r>
                      <a:r>
                        <a:rPr lang="en-GB" sz="900" baseline="0" dirty="0"/>
                        <a:t> 20-21 / 22-23</a:t>
                      </a:r>
                      <a:endParaRPr lang="en-GB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Autumn 1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/>
                        <a:t>Autumn 2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Spring 1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dirty="0"/>
                        <a:t>Spring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/>
                        <a:t>Summer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/>
                        <a:t>Summer 2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881306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800" dirty="0"/>
                        <a:t>EYFS Foundation Stage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u="sng" dirty="0">
                          <a:effectLst/>
                          <a:latin typeface="Berlin Sans FB" panose="020E0602020502020306" pitchFamily="34" charset="0"/>
                        </a:rPr>
                        <a:t>Who is in your family?</a:t>
                      </a:r>
                      <a:r>
                        <a:rPr lang="en-GB" sz="900" b="0" i="0" dirty="0"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Girls can do anything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Dogs Don’t do Ballet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The </a:t>
                      </a:r>
                      <a:r>
                        <a:rPr lang="en-GB" sz="900" b="0" i="0" u="sng" dirty="0" err="1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Worrysaurus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Billy and the Beast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Please Mr Panda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Today is a no money day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My body – I say what goes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Have you filled a bucket today?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u="sng" dirty="0">
                          <a:effectLst/>
                          <a:latin typeface="Berlin Sans FB" panose="020E0602020502020306" pitchFamily="34" charset="0"/>
                        </a:rPr>
                        <a:t>Moon</a:t>
                      </a:r>
                      <a:r>
                        <a:rPr lang="en-GB" sz="900" b="0" i="0" dirty="0"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The light in the dark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Orion and the Dark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The King who banned the dark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Rama and Sita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Diwali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Chapatti Moon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u="sng" dirty="0">
                          <a:effectLst/>
                          <a:latin typeface="Berlin Sans FB" panose="020E0602020502020306" pitchFamily="34" charset="0"/>
                        </a:rPr>
                        <a:t>Machines All Around Us</a:t>
                      </a:r>
                      <a:r>
                        <a:rPr lang="en-GB" sz="900" b="0" i="0" dirty="0"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Small Walt and Mo the Tow.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Roadwork!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Construction!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Machine Poetry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Emergency!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Emma Janes Aeroplane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You Can’t Take an Elephant on a Bus! 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u="sng" dirty="0">
                          <a:effectLst/>
                          <a:latin typeface="Berlin Sans FB" panose="020E0602020502020306" pitchFamily="34" charset="0"/>
                        </a:rPr>
                        <a:t>Jack and the Beanstalk</a:t>
                      </a:r>
                      <a:r>
                        <a:rPr lang="en-GB" sz="900" b="0" i="0" u="sng" dirty="0"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r>
                        <a:rPr lang="en-GB" sz="900" b="0" i="0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Colin and Lee : Carrot and Pea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I </a:t>
                      </a:r>
                      <a:r>
                        <a:rPr lang="en-GB" sz="900" b="0" i="0" u="none" strike="noStrike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do not like peas!  </a:t>
                      </a:r>
                      <a:r>
                        <a:rPr lang="en-GB" sz="900" b="0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The great bean diary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If all the world were...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Blooms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Tidy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Someone Swallowed Stanley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u="sng" dirty="0">
                          <a:effectLst/>
                          <a:latin typeface="Berlin Sans FB" panose="020E0602020502020306" pitchFamily="34" charset="0"/>
                        </a:rPr>
                        <a:t>The Sun and the Wind</a:t>
                      </a:r>
                      <a:r>
                        <a:rPr lang="en-GB" sz="900" b="0" i="0" dirty="0"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Google Eyed Goats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Don’t Spill the Milk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Brining the rain to Kapiti Plain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Everyday Materials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 err="1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Hamiltons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 Hats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The Three Little Pigs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u="sng" dirty="0">
                          <a:effectLst/>
                          <a:latin typeface="Berlin Sans FB" panose="020E0602020502020306" pitchFamily="34" charset="0"/>
                        </a:rPr>
                        <a:t>The Journey Home</a:t>
                      </a:r>
                      <a:r>
                        <a:rPr lang="en-GB" sz="900" b="0" i="0" dirty="0"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Story Path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Up, Up, Up!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Lost and Found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1" u="sng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Ready, Steady, Mo! 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You Choose- Your Dreams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The Places You Will Go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3060855"/>
                  </a:ext>
                </a:extLst>
              </a:tr>
              <a:tr h="497452">
                <a:tc>
                  <a:txBody>
                    <a:bodyPr/>
                    <a:lstStyle/>
                    <a:p>
                      <a:r>
                        <a:rPr lang="en-GB" sz="800" dirty="0"/>
                        <a:t>Year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The Gruffalo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 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The Ugly Five 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You can’t take an elephant on a bus 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The Lion who wanted to Love 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Dogger  </a:t>
                      </a:r>
                      <a:endParaRPr lang="en-GB" sz="900" b="0" i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Special Day Poems  </a:t>
                      </a:r>
                      <a:endParaRPr lang="en-GB" sz="900" b="0" i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The First Christmas   </a:t>
                      </a:r>
                      <a:endParaRPr lang="en-GB" sz="900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Zog  </a:t>
                      </a:r>
                      <a:endParaRPr lang="en-GB" sz="900" b="0" i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Vlad and the Great Fire of London  </a:t>
                      </a:r>
                      <a:endParaRPr lang="en-GB" sz="900" b="0" i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The Great Fire of London  </a:t>
                      </a:r>
                      <a:endParaRPr lang="en-GB" sz="900" b="0" i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Firefighters  </a:t>
                      </a:r>
                      <a:endParaRPr lang="en-GB" sz="900" b="0" i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Winter Poems  </a:t>
                      </a:r>
                      <a:endParaRPr lang="en-GB" sz="900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u="sng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Supertato</a:t>
                      </a:r>
                      <a:r>
                        <a:rPr lang="en-GB" sz="900" b="0" i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  </a:t>
                      </a:r>
                      <a:endParaRPr lang="en-GB" sz="900" b="0" i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u="sng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Traction Man is Here</a:t>
                      </a:r>
                      <a:r>
                        <a:rPr lang="en-GB" sz="900" b="0" i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  </a:t>
                      </a:r>
                      <a:endParaRPr lang="en-GB" sz="900" b="0" i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u="sng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The Great Paper Caper</a:t>
                      </a:r>
                      <a:r>
                        <a:rPr lang="en-GB" sz="900" b="0" i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  </a:t>
                      </a:r>
                      <a:endParaRPr lang="en-GB" sz="900" b="0" i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u="sng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The  Three Little Pigs</a:t>
                      </a:r>
                      <a:r>
                        <a:rPr lang="en-GB" sz="900" b="0" i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  </a:t>
                      </a:r>
                      <a:endParaRPr lang="en-GB" sz="900" b="0" i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 Poems about Seasons  </a:t>
                      </a:r>
                      <a:endParaRPr lang="en-GB" sz="900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u="sng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I will not ever never eat a Tomato</a:t>
                      </a:r>
                      <a:r>
                        <a:rPr lang="en-GB" sz="900" b="0" i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  </a:t>
                      </a:r>
                      <a:endParaRPr lang="en-GB" sz="900" b="0" i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u="sng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The Tale of Peter Rabbit</a:t>
                      </a:r>
                      <a:r>
                        <a:rPr lang="en-GB" sz="900" b="0" i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  </a:t>
                      </a:r>
                      <a:endParaRPr lang="en-GB" sz="900" b="0" i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u="sng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Jim and the Beanstalk </a:t>
                      </a:r>
                      <a:r>
                        <a:rPr lang="en-GB" sz="900" b="0" i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  </a:t>
                      </a:r>
                      <a:endParaRPr lang="en-GB" sz="900" b="0" i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A Guide to Wild Flowers  </a:t>
                      </a:r>
                      <a:endParaRPr lang="en-GB" sz="900" b="0" i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Poetry?  </a:t>
                      </a:r>
                      <a:endParaRPr lang="en-GB" sz="900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Amazing Grace 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The Bear and the Piano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 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 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4077237"/>
                  </a:ext>
                </a:extLst>
              </a:tr>
              <a:tr h="524042">
                <a:tc>
                  <a:txBody>
                    <a:bodyPr/>
                    <a:lstStyle/>
                    <a:p>
                      <a:r>
                        <a:rPr lang="en-GB" sz="800" dirty="0"/>
                        <a:t>Year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The </a:t>
                      </a:r>
                      <a:r>
                        <a:rPr lang="en-GB" sz="900" b="0" i="0" dirty="0" err="1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Hodgeheg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Horrid Henry’s Monster Movie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Little Red Riding Hood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The Diary of a Killer Cat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The Enchanted Wood Enid Blyton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Adam Peaty by Roy Apps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1788764"/>
                  </a:ext>
                </a:extLst>
              </a:tr>
              <a:tr h="479785">
                <a:tc>
                  <a:txBody>
                    <a:bodyPr/>
                    <a:lstStyle/>
                    <a:p>
                      <a:r>
                        <a:rPr lang="en-GB" sz="800" dirty="0"/>
                        <a:t>Year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Charlie and the chocolate factory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Steve Cole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The Secret Agent  Mum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Anne fine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Louis Loudmouth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The Iron Man by Ted Hughes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Who is Jane Goodall? R Edwards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The boy who grew dragons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1945017"/>
                  </a:ext>
                </a:extLst>
              </a:tr>
              <a:tr h="705371">
                <a:tc>
                  <a:txBody>
                    <a:bodyPr/>
                    <a:lstStyle/>
                    <a:p>
                      <a:r>
                        <a:rPr lang="en-GB" sz="800" dirty="0"/>
                        <a:t>Year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Cool - Michael Morpurgo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The cat mummy – Jacqueline Wilson or 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u="sng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The Secrets of a Sun King by Emma Carroll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Bills New Frock – Anne Fine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The Worst Witch – Jill Murphy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Pippi </a:t>
                      </a:r>
                      <a:r>
                        <a:rPr lang="en-GB" sz="900" b="0" i="0" dirty="0" err="1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Longstocking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The miraculous Journey of Edward Tulane.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5355489"/>
                  </a:ext>
                </a:extLst>
              </a:tr>
              <a:tr h="291573">
                <a:tc>
                  <a:txBody>
                    <a:bodyPr/>
                    <a:lstStyle/>
                    <a:p>
                      <a:r>
                        <a:rPr lang="en-GB" sz="800" dirty="0"/>
                        <a:t>Year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The Bubble Boy by Stewart Foster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Letters from the lighthouse - Emma Carroll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dirty="0" err="1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Floodland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- Marcus Sedgewick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The City of Ember - Jeanne </a:t>
                      </a:r>
                      <a:r>
                        <a:rPr lang="en-GB" sz="900" b="0" i="0" dirty="0" err="1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DuPrau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The Midnight Fox- Betsy </a:t>
                      </a:r>
                      <a:r>
                        <a:rPr lang="en-GB" sz="900" b="0" i="0" dirty="0" err="1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Byars</a:t>
                      </a:r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Boy in the Girl’s Bathroom – Louis Sachar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0430897"/>
                  </a:ext>
                </a:extLst>
              </a:tr>
              <a:tr h="714962">
                <a:tc>
                  <a:txBody>
                    <a:bodyPr/>
                    <a:lstStyle/>
                    <a:p>
                      <a:r>
                        <a:rPr lang="en-GB" sz="800" dirty="0"/>
                        <a:t>Year 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Pig Heart Boy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Goodnight Mr Tom </a:t>
                      </a:r>
                      <a:endParaRPr lang="en-GB" sz="900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The Curse of the Maya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Lampie by Annet Schaap </a:t>
                      </a:r>
                      <a:endParaRPr lang="en-GB" sz="900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The Time Traveller and the Tiger </a:t>
                      </a:r>
                      <a:endParaRPr lang="en-GB" sz="900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900" b="0" i="0" dirty="0">
                          <a:solidFill>
                            <a:srgbClr val="00B050"/>
                          </a:solidFill>
                          <a:effectLst/>
                          <a:latin typeface="Berlin Sans FB" panose="020E0602020502020306" pitchFamily="34" charset="0"/>
                        </a:rPr>
                        <a:t>The Time Traveller and the Tiger </a:t>
                      </a:r>
                      <a:endParaRPr lang="en-GB" sz="9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20255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46067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3683</TotalTime>
  <Words>1053</Words>
  <Application>Microsoft Office PowerPoint</Application>
  <PresentationFormat>Widescreen</PresentationFormat>
  <Paragraphs>266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Berlin Sans FB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Rebecca Kaufman</dc:creator>
  <cp:lastModifiedBy>Lillian Turner</cp:lastModifiedBy>
  <cp:revision>88</cp:revision>
  <dcterms:created xsi:type="dcterms:W3CDTF">2020-06-22T13:04:05Z</dcterms:created>
  <dcterms:modified xsi:type="dcterms:W3CDTF">2021-06-15T20:06:13Z</dcterms:modified>
</cp:coreProperties>
</file>